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Electric Vehicle (EV) Sales Analysis &amp; Prediction in India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Data-driven insights &amp; predictive modelling for India's EV revolution (2014–2024)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00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24182"/>
            <a:ext cx="3688675" cy="2864525"/>
          </a:xfrm>
          <a:prstGeom prst="roundRect">
            <a:avLst>
              <a:gd name="adj" fmla="val 332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2586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2839760"/>
            <a:ext cx="321980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Analyse EV sales trends across India and develop machine learning models to predict future sales patterns for strategic planning.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4709279" y="2024182"/>
            <a:ext cx="3688794" cy="2864525"/>
          </a:xfrm>
          <a:prstGeom prst="roundRect">
            <a:avLst>
              <a:gd name="adj" fmla="val 332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943713" y="22586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943713" y="2839760"/>
            <a:ext cx="321992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analysis of ~96K rows covering 11 key variables including temporal, geographical, and vehicle classification data.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115520"/>
            <a:ext cx="7604284" cy="2138720"/>
          </a:xfrm>
          <a:prstGeom prst="roundRect">
            <a:avLst>
              <a:gd name="adj" fmla="val 44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Methodology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5931098"/>
            <a:ext cx="71354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data preprocessing, feature engineering, and Random Forest Regression for accurate sales forecasting and trend analysis.</a:t>
            </a:r>
            <a:endParaRPr lang="en-US" sz="17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024182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625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Engineering &amp; Model Preparation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203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775347"/>
            <a:ext cx="36647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29496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3440073"/>
            <a:ext cx="366474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Systematically handled missing values and outliers to ensure data quality and model reliability across all 96K records.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171748" y="24203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2775347"/>
            <a:ext cx="36648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10171748" y="29496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171748" y="3440073"/>
            <a:ext cx="366486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Extracted temporal features (year, month, seasonality) and created categorical encodings for geographic and vehicle classifications.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565142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006465"/>
            <a:ext cx="7556421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6280190" y="6180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280190" y="66711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Implemented train-test split methodology with Random Forest Regression for robust predictive modelling and validation.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6634877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Leading States Driving EV Adoption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592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Uttar Pradesh leads with over 730K EV sales, followed by Maharashtra and Karnataka. These five states represent the primary growth engines for India's electric mobility transformation.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5281493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Explosive Growth Trajectory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592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22C5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Peak year 2023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witnessed unprecedented growth with 1.5M+ sales. The exponential rise post-2020 reflects successful policy interventions and increased environmental awareness.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045" y="751642"/>
            <a:ext cx="7520940" cy="661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Vehicle Segment Distribution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1045" y="1942505"/>
            <a:ext cx="317587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Vehicle Class</a:t>
            </a:r>
            <a:endParaRPr lang="en-US" sz="2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045" y="2577465"/>
            <a:ext cx="6315908" cy="250721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41045" y="5115163"/>
            <a:ext cx="211693" cy="211693"/>
          </a:xfrm>
          <a:prstGeom prst="roundRect">
            <a:avLst>
              <a:gd name="adj" fmla="val 8639"/>
            </a:avLst>
          </a:prstGeom>
          <a:solidFill>
            <a:srgbClr val="151738"/>
          </a:solidFill>
          <a:ln/>
        </p:spPr>
      </p:sp>
      <p:sp>
        <p:nvSpPr>
          <p:cNvPr id="6" name="Text 3"/>
          <p:cNvSpPr/>
          <p:nvPr/>
        </p:nvSpPr>
        <p:spPr>
          <a:xfrm>
            <a:off x="1013698" y="5115163"/>
            <a:ext cx="1709976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M-Cycle/Scooter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2897148" y="5115163"/>
            <a:ext cx="211693" cy="211693"/>
          </a:xfrm>
          <a:prstGeom prst="roundRect">
            <a:avLst>
              <a:gd name="adj" fmla="val 8639"/>
            </a:avLst>
          </a:prstGeom>
          <a:solidFill>
            <a:srgbClr val="2E337D"/>
          </a:solidFill>
          <a:ln/>
        </p:spPr>
      </p:sp>
      <p:sp>
        <p:nvSpPr>
          <p:cNvPr id="8" name="Text 5"/>
          <p:cNvSpPr/>
          <p:nvPr/>
        </p:nvSpPr>
        <p:spPr>
          <a:xfrm>
            <a:off x="3169801" y="5115163"/>
            <a:ext cx="1731050" cy="423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E-Rickshaw Passenger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5053251" y="5115163"/>
            <a:ext cx="211693" cy="211693"/>
          </a:xfrm>
          <a:prstGeom prst="roundRect">
            <a:avLst>
              <a:gd name="adj" fmla="val 8639"/>
            </a:avLst>
          </a:prstGeom>
          <a:solidFill>
            <a:srgbClr val="4C53BD"/>
          </a:solidFill>
          <a:ln/>
        </p:spPr>
      </p:sp>
      <p:sp>
        <p:nvSpPr>
          <p:cNvPr id="10" name="Text 7"/>
          <p:cNvSpPr/>
          <p:nvPr/>
        </p:nvSpPr>
        <p:spPr>
          <a:xfrm>
            <a:off x="5325904" y="5115163"/>
            <a:ext cx="1004173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Motor Car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41045" y="5690949"/>
            <a:ext cx="211693" cy="211693"/>
          </a:xfrm>
          <a:prstGeom prst="roundRect">
            <a:avLst>
              <a:gd name="adj" fmla="val 8639"/>
            </a:avLst>
          </a:prstGeom>
          <a:solidFill>
            <a:srgbClr val="9195D7"/>
          </a:solidFill>
          <a:ln/>
        </p:spPr>
      </p:sp>
      <p:sp>
        <p:nvSpPr>
          <p:cNvPr id="12" name="Text 9"/>
          <p:cNvSpPr/>
          <p:nvPr/>
        </p:nvSpPr>
        <p:spPr>
          <a:xfrm>
            <a:off x="1013698" y="5690949"/>
            <a:ext cx="1731050" cy="423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E-Rickshaw Goods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581067" y="1942505"/>
            <a:ext cx="317587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Category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7581067" y="2683312"/>
            <a:ext cx="3025616" cy="698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1.8M</a:t>
            </a:r>
            <a:endParaRPr lang="en-US" sz="5500" dirty="0"/>
          </a:p>
        </p:txBody>
      </p:sp>
      <p:sp>
        <p:nvSpPr>
          <p:cNvPr id="15" name="Text 12"/>
          <p:cNvSpPr/>
          <p:nvPr/>
        </p:nvSpPr>
        <p:spPr>
          <a:xfrm>
            <a:off x="7770495" y="3646527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2-Wheelers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7581067" y="4188976"/>
            <a:ext cx="3025616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Dominant segment driving mass adoption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10871240" y="2683312"/>
            <a:ext cx="3025735" cy="698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1.6M</a:t>
            </a:r>
            <a:endParaRPr lang="en-US" sz="5500" dirty="0"/>
          </a:p>
        </p:txBody>
      </p:sp>
      <p:sp>
        <p:nvSpPr>
          <p:cNvPr id="18" name="Text 15"/>
          <p:cNvSpPr/>
          <p:nvPr/>
        </p:nvSpPr>
        <p:spPr>
          <a:xfrm>
            <a:off x="11060787" y="3646527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3-Wheelers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0871240" y="4188976"/>
            <a:ext cx="3025735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Commercial applications leading growth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9226153" y="5395436"/>
            <a:ext cx="3025616" cy="698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150K</a:t>
            </a:r>
            <a:endParaRPr lang="en-US" sz="5500" dirty="0"/>
          </a:p>
        </p:txBody>
      </p:sp>
      <p:sp>
        <p:nvSpPr>
          <p:cNvPr id="21" name="Text 18"/>
          <p:cNvSpPr/>
          <p:nvPr/>
        </p:nvSpPr>
        <p:spPr>
          <a:xfrm>
            <a:off x="9415582" y="6358652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4-Wheelers</a:t>
            </a:r>
            <a:endParaRPr lang="en-US" sz="2050" dirty="0"/>
          </a:p>
        </p:txBody>
      </p:sp>
      <p:sp>
        <p:nvSpPr>
          <p:cNvPr id="22" name="Text 19"/>
          <p:cNvSpPr/>
          <p:nvPr/>
        </p:nvSpPr>
        <p:spPr>
          <a:xfrm>
            <a:off x="9226153" y="6901101"/>
            <a:ext cx="3025616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Emerging premium segment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2835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Machine Learning Model Performance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396835" y="963692"/>
            <a:ext cx="5368647" cy="910590"/>
          </a:xfrm>
          <a:prstGeom prst="roundRect">
            <a:avLst>
              <a:gd name="adj" fmla="val 523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25423" y="109227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Architecture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25423" y="1382792"/>
            <a:ext cx="5111472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 Regressor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optimised hyperparameters for robust sales prediction and trend forecasting.</a:t>
            </a:r>
            <a:endParaRPr lang="en-US" sz="850" dirty="0"/>
          </a:p>
        </p:txBody>
      </p:sp>
      <p:sp>
        <p:nvSpPr>
          <p:cNvPr id="6" name="Shape 4"/>
          <p:cNvSpPr/>
          <p:nvPr/>
        </p:nvSpPr>
        <p:spPr>
          <a:xfrm>
            <a:off x="396835" y="1987629"/>
            <a:ext cx="5368647" cy="910590"/>
          </a:xfrm>
          <a:prstGeom prst="roundRect">
            <a:avLst>
              <a:gd name="adj" fmla="val 523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25423" y="2116217"/>
            <a:ext cx="146327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Metrics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25423" y="2406729"/>
            <a:ext cx="5111472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Achieved strong predictive accuracy with low RMSE, demonstrating reliable forecasting capabilities for strategic planning.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6049804" y="949523"/>
            <a:ext cx="2436019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Importance Rankings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6049804" y="1275517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Year: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Primary driver of sales trends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6049804" y="1496616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Geographic market influence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6049804" y="1717715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Vehicle Class: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Category-specific demand patterns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6049804" y="1938814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Month: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Seasonal purchasing behaviour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6049804" y="2159913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Vehicle Type: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Consumer preference indicators</a:t>
            </a:r>
            <a:endParaRPr lang="en-US" sz="85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9804" y="2468880"/>
            <a:ext cx="7258407" cy="72584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511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236" y="3406021"/>
            <a:ext cx="9998273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Insights &amp; Recommendations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36" y="4386977"/>
            <a:ext cx="4381976" cy="848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54286" y="5447348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 Focus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954286" y="5905857"/>
            <a:ext cx="3957876" cy="1356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Prioritise infrastructure development and marketing initiatives in Uttar Pradesh, Maharashtra, and Karnataka for maximum impact.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212" y="4386977"/>
            <a:ext cx="4381976" cy="8483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36262" y="5447348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Segment Strategy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5336262" y="5905857"/>
            <a:ext cx="3957876" cy="1356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Continue supporting 2-wheeler and 3-wheeler adoption whilst developing targeted policies to accelerate 4-wheeler penetration.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6188" y="4386977"/>
            <a:ext cx="4381976" cy="8483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8238" y="5447348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Predictive Planning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9718238" y="5905857"/>
            <a:ext cx="3957876" cy="1356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machine learning models for demand forecasting, supply chain optimisation, and strategic resource allocation.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8658"/>
            <a:ext cx="92391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of Electric Mobility in India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33951" y="1992749"/>
            <a:ext cx="86236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India's EV sector is experiencing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2C5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exponential growth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tremendous potential for continued expansion through data-driven decision making.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1992749"/>
            <a:ext cx="30480" cy="725805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9737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530906" y="3051572"/>
            <a:ext cx="31821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 Transformation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530906" y="3632716"/>
            <a:ext cx="360306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2.4K sales in 2014 to 1.5M+ in 2023, demonstrating unprecedented market evolution and consumer acceptance.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417463" y="29737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154579" y="3051572"/>
            <a:ext cx="30707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Applications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6154579" y="3632716"/>
            <a:ext cx="360306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analytics enables policymakers and manufacturers to optimise strategies, infrastructure deployment, and market positioning.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9008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530906" y="5978723"/>
            <a:ext cx="28667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Enhancement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530906" y="6559868"/>
            <a:ext cx="82267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of charging infrastructure data, fuel price dynamics, and subsidy impact analysis will further improve model accuracy.</a:t>
            </a:r>
            <a:endParaRPr lang="en-US" sz="175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8671" y="1992749"/>
            <a:ext cx="3525441" cy="35254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2025-09-18T08:46:01Z</dcterms:created>
  <dcterms:modified xsi:type="dcterms:W3CDTF">2025-09-18T08:46:01Z</dcterms:modified>
</cp:coreProperties>
</file>